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5" r:id="rId8"/>
    <p:sldId id="261" r:id="rId9"/>
    <p:sldId id="262" r:id="rId10"/>
    <p:sldId id="266" r:id="rId11"/>
    <p:sldId id="268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70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viewProps" Target="view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33400"/>
            <a:ext cx="8305800" cy="6096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UNIVERSITY OF MUMBAI </a:t>
            </a:r>
          </a:p>
          <a:p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Gogate Jogalekar College, Ratnagiri</a:t>
            </a:r>
          </a:p>
          <a:p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Syllabus for the S. Y. B. Sc. </a:t>
            </a:r>
          </a:p>
          <a:p>
            <a:r>
              <a:rPr lang="en-US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Program: B. Sc. </a:t>
            </a:r>
          </a:p>
          <a:p>
            <a:r>
              <a:rPr lang="en-US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Course : BOTANY </a:t>
            </a:r>
          </a:p>
          <a:p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(Credit Based Semester and Grading System with effect from the academic year 2017–2018)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52400"/>
            <a:ext cx="8763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Unit 2: Forestry and Economic Botany 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Forestry: Outline of types of forest in India </a:t>
            </a:r>
          </a:p>
          <a:p>
            <a:pPr>
              <a:buFont typeface="Wingdings" pitchFamily="2" charset="2"/>
              <a:buChar char="Ø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Forestry: Agro-forestry, Urban forestry, organic farming, 		 	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Silviculture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Economic Botany: </a:t>
            </a:r>
          </a:p>
          <a:p>
            <a:pPr>
              <a:buFont typeface="Wingdings" pitchFamily="2" charset="2"/>
              <a:buChar char="Ø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Types of fibers: Jute and cotton. </a:t>
            </a:r>
          </a:p>
          <a:p>
            <a:pPr>
              <a:buFont typeface="Wingdings" pitchFamily="2" charset="2"/>
              <a:buChar char="Ø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Current trends in Fiber industries. </a:t>
            </a:r>
          </a:p>
          <a:p>
            <a:pPr>
              <a:buFont typeface="Wingdings" pitchFamily="2" charset="2"/>
              <a:buChar char="Ø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Spices and condiments: Saffron and cardamom. </a:t>
            </a:r>
          </a:p>
          <a:p>
            <a:pPr>
              <a:buFont typeface="Wingdings" pitchFamily="2" charset="2"/>
              <a:buChar char="Ø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Commercial market of spices.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br>
              <a:rPr lang="en-US" sz="3200" dirty="0"/>
            </a:br>
            <a:br>
              <a:rPr lang="en-US" sz="3200" dirty="0"/>
            </a:br>
            <a:r>
              <a:rPr lang="en-US" sz="3200" b="1" dirty="0">
                <a:latin typeface="Arial" pitchFamily="34" charset="0"/>
                <a:cs typeface="Arial" pitchFamily="34" charset="0"/>
              </a:rPr>
              <a:t>Unit 3: Industry based on plant products </a:t>
            </a:r>
            <a:br>
              <a:rPr lang="en-US" sz="3200" b="1" dirty="0">
                <a:latin typeface="Arial" pitchFamily="34" charset="0"/>
                <a:cs typeface="Arial" pitchFamily="34" charset="0"/>
              </a:rPr>
            </a:br>
            <a:r>
              <a:rPr lang="en-US" sz="3200" b="1" dirty="0"/>
              <a:t>	</a:t>
            </a:r>
            <a:br>
              <a:rPr lang="en-US" sz="3200" b="1" dirty="0"/>
            </a:br>
            <a:r>
              <a:rPr lang="en-US" sz="3200" b="1" dirty="0"/>
              <a:t>	</a:t>
            </a:r>
            <a:br>
              <a:rPr lang="en-US" sz="3200" b="1" dirty="0"/>
            </a:b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228600" y="685800"/>
            <a:ext cx="89154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b="1" dirty="0"/>
              <a:t>Aromatherapy- </a:t>
            </a:r>
            <a:r>
              <a:rPr lang="en-US" sz="2800" dirty="0"/>
              <a:t>Introduction, Uses with few examples. </a:t>
            </a:r>
          </a:p>
          <a:p>
            <a:r>
              <a:rPr lang="en-US" sz="2800" dirty="0"/>
              <a:t>			a) Jojoba, </a:t>
            </a:r>
          </a:p>
          <a:p>
            <a:r>
              <a:rPr lang="en-US" sz="2800" dirty="0"/>
              <a:t>			b) lemon, </a:t>
            </a:r>
          </a:p>
          <a:p>
            <a:r>
              <a:rPr lang="en-US" sz="2800" dirty="0"/>
              <a:t>			c) </a:t>
            </a:r>
            <a:r>
              <a:rPr lang="en-US" sz="2800" dirty="0" err="1"/>
              <a:t>jasmin</a:t>
            </a:r>
            <a:r>
              <a:rPr lang="en-US" sz="2800" dirty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/>
              <a:t>Botanical and nutraceuticals –</a:t>
            </a:r>
          </a:p>
          <a:p>
            <a:r>
              <a:rPr lang="en-US" sz="2800" b="1" i="1" dirty="0"/>
              <a:t>			</a:t>
            </a:r>
            <a:r>
              <a:rPr lang="en-US" sz="2800" dirty="0"/>
              <a:t>a) </a:t>
            </a:r>
            <a:r>
              <a:rPr lang="en-US" sz="2800" i="1" dirty="0" err="1"/>
              <a:t>Spirulina</a:t>
            </a:r>
            <a:r>
              <a:rPr lang="en-US" sz="2800" i="1" dirty="0"/>
              <a:t>, </a:t>
            </a:r>
          </a:p>
          <a:p>
            <a:r>
              <a:rPr lang="en-US" sz="2800" i="1" dirty="0"/>
              <a:t>			</a:t>
            </a:r>
            <a:r>
              <a:rPr lang="en-US" sz="2800" dirty="0"/>
              <a:t>b) </a:t>
            </a:r>
            <a:r>
              <a:rPr lang="en-US" sz="2800" i="1" dirty="0"/>
              <a:t>Vanillin, </a:t>
            </a:r>
          </a:p>
          <a:p>
            <a:r>
              <a:rPr lang="en-US" sz="2800" i="1" dirty="0"/>
              <a:t>			</a:t>
            </a:r>
            <a:r>
              <a:rPr lang="en-US" sz="2800" dirty="0"/>
              <a:t>c) </a:t>
            </a:r>
            <a:r>
              <a:rPr lang="en-US" sz="2800" i="1" dirty="0" err="1"/>
              <a:t>Garcinia</a:t>
            </a:r>
            <a:r>
              <a:rPr lang="en-US" sz="2800" i="1" dirty="0"/>
              <a:t> indica/ </a:t>
            </a:r>
            <a:r>
              <a:rPr lang="en-US" sz="2800" i="1" dirty="0" err="1"/>
              <a:t>Garcinia</a:t>
            </a:r>
            <a:r>
              <a:rPr lang="en-US" sz="2800" i="1" dirty="0"/>
              <a:t> </a:t>
            </a:r>
            <a:r>
              <a:rPr lang="en-US" sz="2800" i="1" dirty="0" err="1"/>
              <a:t>cambogia</a:t>
            </a:r>
            <a:r>
              <a:rPr lang="en-US" sz="2800" i="1" dirty="0"/>
              <a:t>, 			</a:t>
            </a:r>
            <a:r>
              <a:rPr lang="en-US" sz="2800" dirty="0"/>
              <a:t>d) </a:t>
            </a:r>
            <a:r>
              <a:rPr lang="en-US" sz="2800" i="1" dirty="0"/>
              <a:t>Chlorella, </a:t>
            </a:r>
          </a:p>
          <a:p>
            <a:r>
              <a:rPr lang="en-US" sz="2800" i="1" dirty="0"/>
              <a:t>			</a:t>
            </a:r>
            <a:r>
              <a:rPr lang="en-US" sz="2800" dirty="0"/>
              <a:t>e) </a:t>
            </a:r>
            <a:r>
              <a:rPr lang="en-US" sz="2800" i="1" dirty="0"/>
              <a:t>Kale. 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/>
              <a:t>Enzymes industry: </a:t>
            </a:r>
            <a:r>
              <a:rPr lang="en-US" sz="2800" dirty="0"/>
              <a:t>a) </a:t>
            </a:r>
            <a:r>
              <a:rPr lang="en-US" sz="2800" dirty="0" err="1"/>
              <a:t>Cellulases</a:t>
            </a:r>
            <a:r>
              <a:rPr lang="en-US" sz="2800" dirty="0"/>
              <a:t>, </a:t>
            </a:r>
          </a:p>
          <a:p>
            <a:r>
              <a:rPr lang="en-US" sz="2800" dirty="0"/>
              <a:t>			    b) </a:t>
            </a:r>
            <a:r>
              <a:rPr lang="en-US" sz="2800" dirty="0" err="1"/>
              <a:t>Papain</a:t>
            </a:r>
            <a:r>
              <a:rPr lang="en-US" sz="2800" dirty="0"/>
              <a:t>,</a:t>
            </a:r>
          </a:p>
          <a:p>
            <a:r>
              <a:rPr lang="en-US" sz="2800" dirty="0"/>
              <a:t>			    c) </a:t>
            </a:r>
            <a:r>
              <a:rPr lang="en-US" sz="2800" dirty="0" err="1"/>
              <a:t>Bromelain</a:t>
            </a:r>
            <a:r>
              <a:rPr lang="en-US" sz="2800" dirty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 err="1"/>
              <a:t>Biofuels</a:t>
            </a:r>
            <a:r>
              <a:rPr lang="en-US" sz="2800" dirty="0"/>
              <a:t>	</a:t>
            </a:r>
            <a:r>
              <a:rPr lang="en-US" sz="2800" b="1" dirty="0"/>
              <a:t>	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0070C0"/>
                </a:solidFill>
                <a:latin typeface="APS-C-DV-CHAMPA" pitchFamily="2" charset="0"/>
              </a:rPr>
              <a:t>Thank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1543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000" b="1" dirty="0">
                <a:solidFill>
                  <a:srgbClr val="00B050"/>
                </a:solidFill>
                <a:latin typeface="Algerian" pitchFamily="82" charset="0"/>
              </a:rPr>
              <a:t>All  the  best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971800" y="457200"/>
            <a:ext cx="30642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Arial" pitchFamily="34" charset="0"/>
                <a:cs typeface="Arial" pitchFamily="34" charset="0"/>
              </a:rPr>
              <a:t>SEMESTER III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914400"/>
          <a:ext cx="8153400" cy="58229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81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8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90600">
                <a:tc>
                  <a:txBody>
                    <a:bodyPr/>
                    <a:lstStyle/>
                    <a:p>
                      <a:r>
                        <a:rPr lang="en-US" sz="28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Course Code 	</a:t>
                      </a:r>
                    </a:p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Nomenclature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Credits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4063"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baseline="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USBO301 	</a:t>
                      </a:r>
                    </a:p>
                    <a:p>
                      <a:pPr algn="ct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baseline="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PLANT DIVERSITY II 	</a:t>
                      </a:r>
                    </a:p>
                    <a:p>
                      <a:pPr algn="ct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4063"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baseline="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USBO302 	</a:t>
                      </a:r>
                    </a:p>
                    <a:p>
                      <a:pPr algn="ct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baseline="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FORM AND FUNCTION II 	</a:t>
                      </a:r>
                    </a:p>
                    <a:p>
                      <a:pPr algn="ct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5074"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baseline="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USBO303 	</a:t>
                      </a:r>
                    </a:p>
                    <a:p>
                      <a:pPr algn="ct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baseline="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CURRENT TRENDS IN PLANT SCIENCES I 	</a:t>
                      </a:r>
                    </a:p>
                    <a:p>
                      <a:pPr algn="ct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08413"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baseline="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USBOP3 	</a:t>
                      </a:r>
                    </a:p>
                    <a:p>
                      <a:pPr algn="ct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baseline="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Practical based on all the three courses in theory 	 	</a:t>
                      </a:r>
                    </a:p>
                    <a:p>
                      <a:pPr algn="ct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1200" y="0"/>
            <a:ext cx="5257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Course 1- PLANT DIVERSITTY  II 		</a:t>
            </a:r>
          </a:p>
        </p:txBody>
      </p:sp>
      <p:sp>
        <p:nvSpPr>
          <p:cNvPr id="3" name="Rectangle 2"/>
          <p:cNvSpPr/>
          <p:nvPr/>
        </p:nvSpPr>
        <p:spPr>
          <a:xfrm>
            <a:off x="304800" y="381000"/>
            <a:ext cx="85344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Unit I :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Thallophyta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(Algae) &amp;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Bryophyta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General Characters of Division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Phaeophyta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: Distribution, 	Cell structure, range of thallus, Economic Importance. </a:t>
            </a:r>
          </a:p>
          <a:p>
            <a:pPr>
              <a:buFont typeface="Wingdings" pitchFamily="2" charset="2"/>
              <a:buChar char="Ø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Structure, life cycle and systematic position of </a:t>
            </a:r>
            <a:r>
              <a:rPr lang="en-US" sz="2400" b="1" i="1" dirty="0" err="1">
                <a:latin typeface="Arial" pitchFamily="34" charset="0"/>
                <a:cs typeface="Arial" pitchFamily="34" charset="0"/>
              </a:rPr>
              <a:t>Sargassum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General Account of Class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Anthocerotae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and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Musci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Structure, life cycle and systematic position of -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 				</a:t>
            </a:r>
            <a:r>
              <a:rPr lang="en-US" sz="2400" b="1" i="1" dirty="0" err="1">
                <a:latin typeface="Arial" pitchFamily="34" charset="0"/>
                <a:cs typeface="Arial" pitchFamily="34" charset="0"/>
              </a:rPr>
              <a:t>Anthoceros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2400" b="1" i="1" dirty="0">
                <a:latin typeface="Arial" pitchFamily="34" charset="0"/>
                <a:cs typeface="Arial" pitchFamily="34" charset="0"/>
              </a:rPr>
              <a:t> 				</a:t>
            </a:r>
            <a:r>
              <a:rPr lang="en-US" sz="2400" b="1" i="1" dirty="0" err="1">
                <a:latin typeface="Arial" pitchFamily="34" charset="0"/>
                <a:cs typeface="Arial" pitchFamily="34" charset="0"/>
              </a:rPr>
              <a:t>Funaria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	</a:t>
            </a:r>
          </a:p>
          <a:p>
            <a:endParaRPr lang="en-US" sz="2400" b="1" i="1" dirty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		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240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Unit II: Angiosperms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Systematics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: Objectives and Goals of Plant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systematics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Plant Nomenclature 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Taxonomy in relation to – Anatomy,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Palynology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			           Chemical constituents, Embryology 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			           Cytology , Ecology </a:t>
            </a:r>
          </a:p>
          <a:p>
            <a:pPr>
              <a:buFont typeface="Wingdings" pitchFamily="2" charset="2"/>
              <a:buChar char="Ø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With the help of Bentham and Hooker’s system of  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    Classification for flowering plants study the vegetative, floral  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    characters and economic importance of the following families: 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err="1">
                <a:latin typeface="Arial" pitchFamily="34" charset="0"/>
                <a:cs typeface="Arial" pitchFamily="34" charset="0"/>
              </a:rPr>
              <a:t>Leguminosae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err="1">
                <a:latin typeface="Arial" pitchFamily="34" charset="0"/>
                <a:cs typeface="Arial" pitchFamily="34" charset="0"/>
              </a:rPr>
              <a:t>Asterace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err="1">
                <a:latin typeface="Arial" pitchFamily="34" charset="0"/>
                <a:cs typeface="Arial" pitchFamily="34" charset="0"/>
              </a:rPr>
              <a:t>Amaranthaceae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err="1">
                <a:latin typeface="Arial" pitchFamily="34" charset="0"/>
                <a:cs typeface="Arial" pitchFamily="34" charset="0"/>
              </a:rPr>
              <a:t>Palmae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	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81000"/>
            <a:ext cx="8534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Unit III :Modern Techniques to Study Plant Diversity 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Preservation methods :Dry and Wet method </a:t>
            </a:r>
          </a:p>
          <a:p>
            <a:pPr>
              <a:buFont typeface="Wingdings" pitchFamily="2" charset="2"/>
              <a:buChar char="Ø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Microscopy – Principle and working of Light, and electron 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                         microscope.</a:t>
            </a:r>
          </a:p>
          <a:p>
            <a:pPr>
              <a:buFont typeface="Wingdings" pitchFamily="2" charset="2"/>
              <a:buChar char="Ø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Chromatography- Principles and techniques in paper and 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                                thin layer chromatography. </a:t>
            </a:r>
          </a:p>
          <a:p>
            <a:pPr>
              <a:buFont typeface="Wingdings" pitchFamily="2" charset="2"/>
              <a:buChar char="Ø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Principles and techniques of Horizontal and Vertical 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                                  electrophoresis.  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	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-228600"/>
            <a:ext cx="6477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b="1" dirty="0">
                <a:latin typeface="Arial" pitchFamily="34" charset="0"/>
                <a:cs typeface="Arial" pitchFamily="34" charset="0"/>
              </a:rPr>
              <a:t>Course 2- FORM AND FUNCTION II 	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609601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Unit I : Cell Biology 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Ultra Structure and functions of the following cell organelles: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Mitochondrion(membranes,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cristae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F1 particles and matrix)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Peroxisomes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and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Glyoxysomes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Ribosomes (prokaryotic, eukaryotic and subunits) 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Cell Division and its significance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Cell Cycle, structure of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Interphase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Nucleus (nuclear envelop, 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    chromatin network, nucleolus and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nucleoplasm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)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Mitosis &amp; Meiosis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Differences between Mitosis and Meiosis 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Nucleic Acids: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Types, structure and functions of DNA and RNA 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	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200" dirty="0">
              <a:latin typeface="Arial" pitchFamily="34" charset="0"/>
              <a:cs typeface="Arial" pitchFamily="34" charset="0"/>
            </a:endParaRPr>
          </a:p>
          <a:p>
            <a:r>
              <a:rPr lang="en-US" sz="2200" b="1" dirty="0">
                <a:latin typeface="Arial" pitchFamily="34" charset="0"/>
                <a:cs typeface="Arial" pitchFamily="34" charset="0"/>
              </a:rPr>
              <a:t>Unit II :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Cytogenetics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endParaRPr lang="en-US" sz="2200" dirty="0">
              <a:latin typeface="Arial" pitchFamily="34" charset="0"/>
              <a:cs typeface="Arial" pitchFamily="34" charset="0"/>
            </a:endParaRPr>
          </a:p>
          <a:p>
            <a:r>
              <a:rPr lang="en-US" sz="2200" b="1" dirty="0">
                <a:latin typeface="Arial" pitchFamily="34" charset="0"/>
                <a:cs typeface="Arial" pitchFamily="34" charset="0"/>
              </a:rPr>
              <a:t>Variation in Chromosome structure (Chromosomal Aberrations)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 Definition, Origin,  Cytological and Genetic Effects of the following:     </a:t>
            </a:r>
          </a:p>
          <a:p>
            <a:r>
              <a:rPr lang="en-US" sz="2200" dirty="0">
                <a:latin typeface="Arial" pitchFamily="34" charset="0"/>
                <a:cs typeface="Arial" pitchFamily="34" charset="0"/>
              </a:rPr>
              <a:t>    Deletions, Duplications, Inversions and Translocations. </a:t>
            </a:r>
          </a:p>
          <a:p>
            <a:endParaRPr lang="en-US" sz="2200" dirty="0">
              <a:latin typeface="Arial" pitchFamily="34" charset="0"/>
              <a:cs typeface="Arial" pitchFamily="34" charset="0"/>
            </a:endParaRPr>
          </a:p>
          <a:p>
            <a:r>
              <a:rPr lang="en-US" sz="2200" b="1" dirty="0">
                <a:latin typeface="Arial" pitchFamily="34" charset="0"/>
                <a:cs typeface="Arial" pitchFamily="34" charset="0"/>
              </a:rPr>
              <a:t>Sex determination, Sex linked, sex influenced and sex limited traits </a:t>
            </a:r>
            <a:endParaRPr lang="en-US" sz="22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Sex determination- Chromosomal Methods: heterogametic males and </a:t>
            </a:r>
          </a:p>
          <a:p>
            <a:r>
              <a:rPr lang="en-US" sz="2200" dirty="0">
                <a:latin typeface="Arial" pitchFamily="34" charset="0"/>
                <a:cs typeface="Arial" pitchFamily="34" charset="0"/>
              </a:rPr>
              <a:t>              heterogametic females. Sex determination in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monoecious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and  </a:t>
            </a:r>
          </a:p>
          <a:p>
            <a:r>
              <a:rPr lang="en-US" sz="2200" dirty="0">
                <a:latin typeface="Arial" pitchFamily="34" charset="0"/>
                <a:cs typeface="Arial" pitchFamily="34" charset="0"/>
              </a:rPr>
              <a:t>             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dioecious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plants.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Genic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Balance Theory of sex determination in </a:t>
            </a:r>
          </a:p>
          <a:p>
            <a:r>
              <a:rPr lang="en-US" sz="2200" dirty="0">
                <a:latin typeface="Arial" pitchFamily="34" charset="0"/>
                <a:cs typeface="Arial" pitchFamily="34" charset="0"/>
              </a:rPr>
              <a:t>              Drosophila, Lyon’s Hypothesis of X chromosome inactivation. </a:t>
            </a:r>
          </a:p>
          <a:p>
            <a:pPr>
              <a:buFont typeface="Wingdings" pitchFamily="2" charset="2"/>
              <a:buChar char="Ø"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Sex linked- eye colour in </a:t>
            </a:r>
            <a:r>
              <a:rPr lang="en-US" sz="2200" i="1" dirty="0">
                <a:latin typeface="Arial" pitchFamily="34" charset="0"/>
                <a:cs typeface="Arial" pitchFamily="34" charset="0"/>
              </a:rPr>
              <a:t>Drosophila, </a:t>
            </a:r>
            <a:r>
              <a:rPr lang="en-US" sz="2200" i="1" dirty="0" err="1">
                <a:latin typeface="Arial" pitchFamily="34" charset="0"/>
                <a:cs typeface="Arial" pitchFamily="34" charset="0"/>
              </a:rPr>
              <a:t>Haemophilia</a:t>
            </a:r>
            <a:r>
              <a:rPr lang="en-US" sz="2200" i="1" dirty="0">
                <a:latin typeface="Arial" pitchFamily="34" charset="0"/>
                <a:cs typeface="Arial" pitchFamily="34" charset="0"/>
              </a:rPr>
              <a:t>, colour blindness </a:t>
            </a:r>
          </a:p>
          <a:p>
            <a:pPr>
              <a:buFont typeface="Wingdings" pitchFamily="2" charset="2"/>
              <a:buChar char="Ø"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Sex influenced- baldness in man.</a:t>
            </a:r>
          </a:p>
          <a:p>
            <a:endParaRPr lang="en-US" sz="2200" dirty="0">
              <a:latin typeface="Arial" pitchFamily="34" charset="0"/>
              <a:cs typeface="Arial" pitchFamily="34" charset="0"/>
            </a:endParaRPr>
          </a:p>
          <a:p>
            <a:r>
              <a:rPr lang="en-US" sz="2200" b="1" dirty="0" err="1">
                <a:latin typeface="Arial" pitchFamily="34" charset="0"/>
                <a:cs typeface="Arial" pitchFamily="34" charset="0"/>
              </a:rPr>
              <a:t>Extranuclear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Genetics </a:t>
            </a:r>
          </a:p>
          <a:p>
            <a:pPr>
              <a:buFont typeface="Wingdings" pitchFamily="2" charset="2"/>
              <a:buChar char="Ø"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Organelle heredity-Chloroplast determines heredity –</a:t>
            </a:r>
          </a:p>
          <a:p>
            <a:pPr>
              <a:buFont typeface="Wingdings" pitchFamily="2" charset="2"/>
              <a:buChar char="Ø"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 Plastid transmission in plants, Streptomycin resistance in </a:t>
            </a:r>
          </a:p>
          <a:p>
            <a:r>
              <a:rPr lang="en-US" sz="2200" i="1" dirty="0">
                <a:latin typeface="Arial" pitchFamily="34" charset="0"/>
                <a:cs typeface="Arial" pitchFamily="34" charset="0"/>
              </a:rPr>
              <a:t>                </a:t>
            </a:r>
            <a:r>
              <a:rPr lang="en-US" sz="2200" i="1" dirty="0" err="1">
                <a:latin typeface="Arial" pitchFamily="34" charset="0"/>
                <a:cs typeface="Arial" pitchFamily="34" charset="0"/>
              </a:rPr>
              <a:t>Chlamydomonas</a:t>
            </a:r>
            <a:r>
              <a:rPr lang="en-US" sz="2200" i="1" dirty="0">
                <a:latin typeface="Arial" pitchFamily="34" charset="0"/>
                <a:cs typeface="Arial" pitchFamily="34" charset="0"/>
              </a:rPr>
              <a:t>. </a:t>
            </a:r>
            <a:endParaRPr lang="en-US" sz="22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Male sterility in maize 	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0"/>
            <a:ext cx="89154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Unit III : Molecular Biology 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DNA replication : Modes of Replication,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Messelson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and 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                                  Stahl Experiment.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DNA replication in prokaryotes and eukaryotes- enzymes 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               involved and molecular mechanism of replication. 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Protein Synthesis: </a:t>
            </a:r>
          </a:p>
          <a:p>
            <a:pPr>
              <a:buFont typeface="Wingdings" pitchFamily="2" charset="2"/>
              <a:buChar char="Ø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    Central dogma of Protein synthesis 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     Transcription in prokaryotes and eukaryotes: promoter sites,  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     initiation, elongation and termination. 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     RNA processing: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Adenylation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&amp; Capping. 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	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62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Arial" pitchFamily="34" charset="0"/>
                <a:cs typeface="Arial" pitchFamily="34" charset="0"/>
              </a:rPr>
              <a:t>Course 3- CURRENT TRENDS IN PLANT SCIENCES I 	</a:t>
            </a:r>
          </a:p>
        </p:txBody>
      </p:sp>
      <p:sp>
        <p:nvSpPr>
          <p:cNvPr id="3" name="Rectangle 2"/>
          <p:cNvSpPr/>
          <p:nvPr/>
        </p:nvSpPr>
        <p:spPr>
          <a:xfrm>
            <a:off x="152400" y="533400"/>
            <a:ext cx="89916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Unit 1: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Pharmacognosy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and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phytochemistry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Introduction to pharmacopoeia </a:t>
            </a:r>
          </a:p>
          <a:p>
            <a:pPr>
              <a:buFont typeface="Wingdings" pitchFamily="2" charset="2"/>
              <a:buChar char="Ø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Indian pharmacopoeia, Indian Herbal Pharmacopoeia and 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   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Ayurvedic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Pharmacopoeia.</a:t>
            </a:r>
          </a:p>
          <a:p>
            <a:pPr>
              <a:buFont typeface="Wingdings" pitchFamily="2" charset="2"/>
              <a:buChar char="Ø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Study of Monograph from pharmacopoeia.</a:t>
            </a:r>
          </a:p>
          <a:p>
            <a:pPr>
              <a:buFont typeface="Wingdings" pitchFamily="2" charset="2"/>
              <a:buChar char="Ø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Secondary Metabolites: Sources, properties, uses and  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   adulterants, regional and seasonal variations.</a:t>
            </a:r>
          </a:p>
          <a:p>
            <a:pPr>
              <a:buFont typeface="Wingdings" pitchFamily="2" charset="2"/>
              <a:buChar char="Ø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Adulterants: </a:t>
            </a:r>
            <a:r>
              <a:rPr lang="en-US" sz="2400" i="1" dirty="0" err="1">
                <a:latin typeface="Arial" pitchFamily="34" charset="0"/>
                <a:cs typeface="Arial" pitchFamily="34" charset="0"/>
              </a:rPr>
              <a:t>Saraca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>
                <a:latin typeface="Arial" pitchFamily="34" charset="0"/>
                <a:cs typeface="Arial" pitchFamily="34" charset="0"/>
              </a:rPr>
              <a:t>asoca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i="1" dirty="0" err="1">
                <a:latin typeface="Arial" pitchFamily="34" charset="0"/>
                <a:cs typeface="Arial" pitchFamily="34" charset="0"/>
              </a:rPr>
              <a:t>Polyalthia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>
                <a:latin typeface="Arial" pitchFamily="34" charset="0"/>
                <a:cs typeface="Arial" pitchFamily="34" charset="0"/>
              </a:rPr>
              <a:t>longifolia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2400" i="1" dirty="0">
                <a:latin typeface="Arial" pitchFamily="34" charset="0"/>
                <a:cs typeface="Arial" pitchFamily="34" charset="0"/>
              </a:rPr>
              <a:t>                      </a:t>
            </a:r>
            <a:r>
              <a:rPr lang="en-US" sz="2400" i="1" dirty="0" err="1">
                <a:latin typeface="Arial" pitchFamily="34" charset="0"/>
                <a:cs typeface="Arial" pitchFamily="34" charset="0"/>
              </a:rPr>
              <a:t>Terminalia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>
                <a:latin typeface="Arial" pitchFamily="34" charset="0"/>
                <a:cs typeface="Arial" pitchFamily="34" charset="0"/>
              </a:rPr>
              <a:t>arjuna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i="1" dirty="0" err="1">
                <a:latin typeface="Arial" pitchFamily="34" charset="0"/>
                <a:cs typeface="Arial" pitchFamily="34" charset="0"/>
              </a:rPr>
              <a:t>Terminalia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>
                <a:latin typeface="Arial" pitchFamily="34" charset="0"/>
                <a:cs typeface="Arial" pitchFamily="34" charset="0"/>
              </a:rPr>
              <a:t>tomentosa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2400" i="1" dirty="0">
                <a:latin typeface="Arial" pitchFamily="34" charset="0"/>
                <a:cs typeface="Arial" pitchFamily="34" charset="0"/>
              </a:rPr>
              <a:t>                      </a:t>
            </a:r>
            <a:r>
              <a:rPr lang="en-US" sz="2400" i="1" dirty="0" err="1">
                <a:latin typeface="Arial" pitchFamily="34" charset="0"/>
                <a:cs typeface="Arial" pitchFamily="34" charset="0"/>
              </a:rPr>
              <a:t>Bacopa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>
                <a:latin typeface="Arial" pitchFamily="34" charset="0"/>
                <a:cs typeface="Arial" pitchFamily="34" charset="0"/>
              </a:rPr>
              <a:t>monnieri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i="1" dirty="0" err="1">
                <a:latin typeface="Arial" pitchFamily="34" charset="0"/>
                <a:cs typeface="Arial" pitchFamily="34" charset="0"/>
              </a:rPr>
              <a:t>Centella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>
                <a:latin typeface="Arial" pitchFamily="34" charset="0"/>
                <a:cs typeface="Arial" pitchFamily="34" charset="0"/>
              </a:rPr>
              <a:t>asiatica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2400" i="1" dirty="0">
                <a:latin typeface="Arial" pitchFamily="34" charset="0"/>
                <a:cs typeface="Arial" pitchFamily="34" charset="0"/>
              </a:rPr>
              <a:t>                      </a:t>
            </a:r>
            <a:r>
              <a:rPr lang="en-US" sz="2400" i="1" dirty="0" err="1">
                <a:latin typeface="Arial" pitchFamily="34" charset="0"/>
                <a:cs typeface="Arial" pitchFamily="34" charset="0"/>
              </a:rPr>
              <a:t>Abrus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i="1" dirty="0" err="1">
                <a:latin typeface="Arial" pitchFamily="34" charset="0"/>
                <a:cs typeface="Arial" pitchFamily="34" charset="0"/>
              </a:rPr>
              <a:t>Glycyrrhiza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2400" i="1" dirty="0">
                <a:latin typeface="Arial" pitchFamily="34" charset="0"/>
                <a:cs typeface="Arial" pitchFamily="34" charset="0"/>
              </a:rPr>
              <a:t>                      </a:t>
            </a:r>
            <a:r>
              <a:rPr lang="en-US" sz="2400" i="1" dirty="0" err="1">
                <a:latin typeface="Arial" pitchFamily="34" charset="0"/>
                <a:cs typeface="Arial" pitchFamily="34" charset="0"/>
              </a:rPr>
              <a:t>Phyllanthus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>
                <a:latin typeface="Arial" pitchFamily="34" charset="0"/>
                <a:cs typeface="Arial" pitchFamily="34" charset="0"/>
              </a:rPr>
              <a:t>amarus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i="1" dirty="0" err="1">
                <a:latin typeface="Arial" pitchFamily="34" charset="0"/>
                <a:cs typeface="Arial" pitchFamily="34" charset="0"/>
              </a:rPr>
              <a:t>Bhuiamla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) 	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591</Words>
  <Application>Microsoft Office PowerPoint</Application>
  <PresentationFormat>On-screen Show (4:3)</PresentationFormat>
  <Paragraphs>177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Unit 3: Industry based on plant products      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Rujuta Godbole</cp:lastModifiedBy>
  <cp:revision>42</cp:revision>
  <dcterms:created xsi:type="dcterms:W3CDTF">2006-08-16T00:00:00Z</dcterms:created>
  <dcterms:modified xsi:type="dcterms:W3CDTF">2021-12-23T07:29:34Z</dcterms:modified>
</cp:coreProperties>
</file>