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Arial Black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iRTs5m7cmOMSbGKxM3USzS6Oi5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C3B5FC3-7A6A-4FD7-BC29-3DFA1378A875}">
  <a:tblStyle styleId="{7C3B5FC3-7A6A-4FD7-BC29-3DFA1378A87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ArialBlack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ddbe8d92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ddbe8d9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Arial"/>
              <a:buNone/>
            </a:pPr>
            <a:r>
              <a:rPr b="1" lang="en-US" sz="3659">
                <a:latin typeface="Arial Black"/>
                <a:ea typeface="Arial Black"/>
                <a:cs typeface="Arial Black"/>
                <a:sym typeface="Arial Black"/>
              </a:rPr>
              <a:t>UNIVERSITY OF MUMBAI </a:t>
            </a:r>
            <a:br>
              <a:rPr b="1" lang="en-US" sz="3659"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-US" sz="3659">
                <a:latin typeface="Arial Black"/>
                <a:ea typeface="Arial Black"/>
                <a:cs typeface="Arial Black"/>
                <a:sym typeface="Arial Black"/>
              </a:rPr>
              <a:t>Gogate Jogalekar College, Ratnagiri</a:t>
            </a:r>
            <a:br>
              <a:rPr b="1" lang="en-US" sz="3659"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lang="en-US" sz="3659"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-US" sz="3659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Syllabus for the F. Y. B. Sc. </a:t>
            </a:r>
            <a:br>
              <a:rPr b="1" lang="en-US" sz="3659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-US" sz="3659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Program: B. Sc. </a:t>
            </a:r>
            <a:br>
              <a:rPr b="1" lang="en-US" sz="3659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-US" sz="3659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Course : BOTANY </a:t>
            </a:r>
            <a:endParaRPr b="1" sz="3659">
              <a:solidFill>
                <a:srgbClr val="00B05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Arial"/>
              <a:buNone/>
            </a:pPr>
            <a:br>
              <a:rPr b="1" lang="en-US" sz="3659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659">
                <a:latin typeface="Arial Black"/>
                <a:ea typeface="Arial Black"/>
                <a:cs typeface="Arial Black"/>
                <a:sym typeface="Arial Black"/>
              </a:rPr>
              <a:t>(Credit Based Semester System with effect from the academic year 2014–2015) </a:t>
            </a:r>
            <a:endParaRPr sz="3659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ddbe8d92a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3200">
                <a:latin typeface="Arial Black"/>
                <a:ea typeface="Arial Black"/>
                <a:cs typeface="Arial Black"/>
                <a:sym typeface="Arial Black"/>
              </a:rPr>
              <a:t>Course outcomes</a:t>
            </a:r>
            <a:endParaRPr b="1" sz="3200"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3200">
                <a:latin typeface="Arial Black"/>
                <a:ea typeface="Arial Black"/>
                <a:cs typeface="Arial Black"/>
                <a:sym typeface="Arial Black"/>
              </a:rPr>
              <a:t>F.Y.B.Sc. Botany Sem I</a:t>
            </a:r>
            <a:endParaRPr b="1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8" name="Google Shape;138;geddbe8d92a_0_0"/>
          <p:cNvSpPr txBox="1"/>
          <p:nvPr>
            <p:ph idx="1" type="body"/>
          </p:nvPr>
        </p:nvSpPr>
        <p:spPr>
          <a:xfrm>
            <a:off x="0" y="1675150"/>
            <a:ext cx="91440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USBO101 PLANT DIVERSITY I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To get knowledge about the plant diversity with respect to non flowering plants.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To apply the knowledge for economic use.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USBO102 FORM AND FUNCTION II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To get the knowledge about plant body functioning through various cell organelles.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To get knowledge of Mendelian and post Mendelian genetics.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2656038" y="538400"/>
            <a:ext cx="3981600" cy="8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SEMESTER- I 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0" name="Google Shape;90;p2"/>
          <p:cNvGraphicFramePr/>
          <p:nvPr/>
        </p:nvGraphicFramePr>
        <p:xfrm>
          <a:off x="149663" y="15565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{7C3B5FC3-7A6A-4FD7-BC29-3DFA1378A875}</a:tableStyleId>
              </a:tblPr>
              <a:tblGrid>
                <a:gridCol w="2312050"/>
                <a:gridCol w="4558125"/>
                <a:gridCol w="1965200"/>
              </a:tblGrid>
              <a:tr h="1108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chemeClr val="lt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Course Code 	</a:t>
                      </a:r>
                      <a:endParaRPr sz="28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lt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Nomenclature</a:t>
                      </a:r>
                      <a:endParaRPr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Credits</a:t>
                      </a:r>
                      <a:endParaRPr sz="28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</a:tr>
              <a:tr h="965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USBO101 	</a:t>
                      </a:r>
                      <a:endParaRPr b="1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PLANT DIVERSITY I	</a:t>
                      </a:r>
                      <a:endParaRPr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700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2</a:t>
                      </a:r>
                      <a:endParaRPr b="1" sz="27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</a:tr>
              <a:tr h="1251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USBO102 	</a:t>
                      </a:r>
                      <a:endParaRPr b="1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FORM AND FUNCTION I 	</a:t>
                      </a:r>
                      <a:endParaRPr sz="24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700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2</a:t>
                      </a:r>
                      <a:endParaRPr b="1" sz="27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</a:tr>
              <a:tr h="1494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USBOP1 	</a:t>
                      </a:r>
                      <a:endParaRPr b="1" sz="24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Practical based on all the three courses in theory 	</a:t>
                      </a:r>
                      <a:endParaRPr sz="24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700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1</a:t>
                      </a:r>
                      <a:endParaRPr b="1" sz="2700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b="1" lang="en-US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Course 1- </a:t>
            </a:r>
            <a:r>
              <a:rPr b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PLANT </a:t>
            </a:r>
            <a:r>
              <a:rPr b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DIVERSITY</a:t>
            </a:r>
            <a:r>
              <a:rPr b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I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457200" y="1581475"/>
            <a:ext cx="8686800" cy="5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UNIT I 	ALGAE 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1  </a:t>
            </a:r>
            <a:r>
              <a:rPr b="1" lang="en-US">
                <a:solidFill>
                  <a:srgbClr val="00B0F0"/>
                </a:solidFill>
                <a:latin typeface="Arial Black"/>
                <a:ea typeface="Arial Black"/>
                <a:cs typeface="Arial Black"/>
                <a:sym typeface="Arial Black"/>
              </a:rPr>
              <a:t>Division Chlorophyta </a:t>
            </a: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– Distribution, Cell structure, pigments, reserved food, range of thallus, reproduction, alternation of generation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2  Structure, life cycle and systematic position of </a:t>
            </a:r>
            <a:r>
              <a:rPr b="1" i="1" lang="en-US">
                <a:latin typeface="Arial Black"/>
                <a:ea typeface="Arial Black"/>
                <a:cs typeface="Arial Black"/>
                <a:sym typeface="Arial Black"/>
              </a:rPr>
              <a:t>Nostoc and Spirogyra.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3  Economic importance of Algae.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UNIT II      FUNGI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75325" y="1447800"/>
            <a:ext cx="89379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1. 	</a:t>
            </a:r>
            <a:r>
              <a:rPr b="1" lang="en-US">
                <a:solidFill>
                  <a:srgbClr val="00B0F0"/>
                </a:solidFill>
                <a:latin typeface="Arial Black"/>
                <a:ea typeface="Arial Black"/>
                <a:cs typeface="Arial Black"/>
                <a:sym typeface="Arial Black"/>
              </a:rPr>
              <a:t>Division Phycophyta- </a:t>
            </a: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Classification  and general characters 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2.   Structure, life cycle and systematic   position of </a:t>
            </a:r>
            <a:r>
              <a:rPr b="1" i="1" lang="en-US">
                <a:latin typeface="Arial Black"/>
                <a:ea typeface="Arial Black"/>
                <a:cs typeface="Arial Black"/>
                <a:sym typeface="Arial Black"/>
              </a:rPr>
              <a:t>Rhizopus and Aspergillus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3. 	Economic importance of Fungi.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4.  	Modes of nutrition in Fungi (Saprophytism and Parasitism).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1397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    </a:t>
            </a: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UNIT III 	 	</a:t>
            </a:r>
            <a:br>
              <a:rPr b="1" lang="en-US"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BRYOPHYTA 	</a:t>
            </a:r>
            <a:br>
              <a:rPr b="1" lang="en-US">
                <a:latin typeface="Arial Black"/>
                <a:ea typeface="Arial Black"/>
                <a:cs typeface="Arial Black"/>
                <a:sym typeface="Arial Black"/>
              </a:rPr>
            </a:b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1 	General characters of Hepaticae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2 	Structure, life cycle and systematic position of </a:t>
            </a:r>
            <a:r>
              <a:rPr b="1" i="1" lang="en-US">
                <a:latin typeface="Arial Black"/>
                <a:ea typeface="Arial Black"/>
                <a:cs typeface="Arial Black"/>
                <a:sym typeface="Arial Black"/>
              </a:rPr>
              <a:t>Riccia</a:t>
            </a: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.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1397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/>
          <p:nvPr>
            <p:ph type="title"/>
          </p:nvPr>
        </p:nvSpPr>
        <p:spPr>
          <a:xfrm>
            <a:off x="0" y="393500"/>
            <a:ext cx="8863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Paper II – Form and Function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4" name="Google Shape;114;p6"/>
          <p:cNvSpPr txBox="1"/>
          <p:nvPr>
            <p:ph idx="1" type="body"/>
          </p:nvPr>
        </p:nvSpPr>
        <p:spPr>
          <a:xfrm>
            <a:off x="0" y="1511500"/>
            <a:ext cx="91440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00B0F0"/>
              </a:buClr>
              <a:buSzPts val="3200"/>
              <a:buFont typeface="Arial Black"/>
              <a:buChar char="•"/>
            </a:pPr>
            <a:r>
              <a:rPr b="1" lang="en-US">
                <a:solidFill>
                  <a:srgbClr val="00B0F0"/>
                </a:solidFill>
                <a:latin typeface="Arial Black"/>
                <a:ea typeface="Arial Black"/>
                <a:cs typeface="Arial Black"/>
                <a:sym typeface="Arial Black"/>
              </a:rPr>
              <a:t>UNIT I 	CELL BIOLOGY </a:t>
            </a: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1 	General structure of plant cell: cell wall, Plasma membrane (bilayer lipid structure, fluid mosaic model)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2 	Ultra structure and functions of the following cell organelles: Endoplasmic reticulum and Chloroplast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type="title"/>
          </p:nvPr>
        </p:nvSpPr>
        <p:spPr>
          <a:xfrm>
            <a:off x="457200" y="274648"/>
            <a:ext cx="8229600" cy="21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     </a:t>
            </a:r>
            <a:r>
              <a:rPr b="1"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UNIT II 	 	</a:t>
            </a:r>
            <a:br>
              <a:rPr b="1"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-US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ECOLOGY </a:t>
            </a:r>
            <a:endParaRPr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0" name="Google Shape;120;p7"/>
          <p:cNvSpPr txBox="1"/>
          <p:nvPr>
            <p:ph idx="1" type="body"/>
          </p:nvPr>
        </p:nvSpPr>
        <p:spPr>
          <a:xfrm>
            <a:off x="457200" y="2143575"/>
            <a:ext cx="8686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1 	Energy pyramids, energy flow in an ecosystem.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2 	Types of ecosystems: aquatic and terrestrial.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/>
          <p:nvPr>
            <p:ph type="title"/>
          </p:nvPr>
        </p:nvSpPr>
        <p:spPr>
          <a:xfrm>
            <a:off x="457200" y="274649"/>
            <a:ext cx="8229600" cy="19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    </a:t>
            </a: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UNIT III 		</a:t>
            </a:r>
            <a:br>
              <a:rPr b="1" lang="en-US"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 GENETICS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6" name="Google Shape;126;p8"/>
          <p:cNvSpPr txBox="1"/>
          <p:nvPr>
            <p:ph idx="1" type="body"/>
          </p:nvPr>
        </p:nvSpPr>
        <p:spPr>
          <a:xfrm>
            <a:off x="243975" y="1600200"/>
            <a:ext cx="8750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397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1 	Phenotype/Genotype, Mendelian Genetics- monohybrid, dihybrid; test cross; back cross ratios. 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>
                <a:latin typeface="Arial Black"/>
                <a:ea typeface="Arial Black"/>
                <a:cs typeface="Arial Black"/>
                <a:sym typeface="Arial Black"/>
              </a:rPr>
              <a:t>2 	Epistatic and non epistatic interactions; multiple alleles. </a:t>
            </a:r>
            <a:r>
              <a:rPr lang="en-US">
                <a:latin typeface="Arial Black"/>
                <a:ea typeface="Arial Black"/>
                <a:cs typeface="Arial Black"/>
                <a:sym typeface="Arial Black"/>
              </a:rPr>
              <a:t>	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References</a:t>
            </a:r>
            <a:endParaRPr b="1"/>
          </a:p>
        </p:txBody>
      </p:sp>
      <p:sp>
        <p:nvSpPr>
          <p:cNvPr id="132" name="Google Shape;132;p9"/>
          <p:cNvSpPr txBox="1"/>
          <p:nvPr>
            <p:ph idx="1" type="body"/>
          </p:nvPr>
        </p:nvSpPr>
        <p:spPr>
          <a:xfrm>
            <a:off x="0" y="762000"/>
            <a:ext cx="91440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215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1313" lvl="0" marL="341313" rtl="0" algn="l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en-US" sz="4400"/>
              <a:t>College Botany Volume I and II Gangulee, Das and Dutta latest edition. Central Education enterprises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4400"/>
              <a:t>2. Cryptogamic Botany Volume I and II by G M Smith McGraw  Hill.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4400"/>
              <a:t>3. Genetics by Russel. Wesley Longman inc publishers</a:t>
            </a:r>
            <a:r>
              <a:rPr b="1" lang="en-US" sz="3800"/>
              <a:t>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3800"/>
              <a:t>     ( 5</a:t>
            </a:r>
            <a:r>
              <a:rPr b="1" baseline="30000" lang="en-US" sz="3800"/>
              <a:t>th</a:t>
            </a:r>
            <a:r>
              <a:rPr b="1" lang="en-US" sz="3800"/>
              <a:t>edition)    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3800"/>
              <a:t> </a:t>
            </a:r>
            <a:r>
              <a:rPr b="1" lang="en-US" sz="4400"/>
              <a:t>4. Plant Physiology by Taiz and Zeiger Sinauer Associates inc.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4400"/>
              <a:t>        publishers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4400"/>
              <a:t>5. Fundamentals of Ecology by E P Odum and G W Barrett.  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4400"/>
              <a:t>      Thompson Asia Pvt Ltd. Singapore.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4400"/>
              <a:t>6. Cell Biology by De Robertis </a:t>
            </a:r>
            <a:endParaRPr/>
          </a:p>
          <a:p>
            <a:pPr indent="12700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